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58" r:id="rId5"/>
    <p:sldId id="265" r:id="rId6"/>
    <p:sldId id="268" r:id="rId7"/>
    <p:sldId id="272" r:id="rId8"/>
    <p:sldId id="280" r:id="rId9"/>
    <p:sldId id="274" r:id="rId10"/>
    <p:sldId id="275" r:id="rId11"/>
    <p:sldId id="276" r:id="rId12"/>
    <p:sldId id="311" r:id="rId13"/>
    <p:sldId id="277" r:id="rId14"/>
    <p:sldId id="281" r:id="rId15"/>
    <p:sldId id="282" r:id="rId16"/>
    <p:sldId id="284" r:id="rId17"/>
    <p:sldId id="287" r:id="rId18"/>
    <p:sldId id="288" r:id="rId19"/>
    <p:sldId id="292" r:id="rId20"/>
    <p:sldId id="295" r:id="rId21"/>
    <p:sldId id="298" r:id="rId22"/>
    <p:sldId id="299" r:id="rId23"/>
    <p:sldId id="307" r:id="rId24"/>
    <p:sldId id="308" r:id="rId25"/>
    <p:sldId id="3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08"/>
  </p:normalViewPr>
  <p:slideViewPr>
    <p:cSldViewPr snapToGrid="0" snapToObjects="1">
      <p:cViewPr varScale="1">
        <p:scale>
          <a:sx n="89" d="100"/>
          <a:sy n="89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E606A-731B-5546-B12B-4BD4F4E4286F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E2698-98F6-D74A-A40D-6517C561B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5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1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5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6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4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8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1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8712F-A94F-A344-A487-51BE1915DAE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3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png"/><Relationship Id="rId7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project/tsugi" TargetMode="External"/><Relationship Id="rId4" Type="http://schemas.openxmlformats.org/officeDocument/2006/relationships/hyperlink" Target="https://github.com/tsugiproject/tsugi-php" TargetMode="External"/><Relationship Id="rId5" Type="http://schemas.openxmlformats.org/officeDocument/2006/relationships/hyperlink" Target="https://github.com/tsugiproject/tsugi-build" TargetMode="External"/><Relationship Id="rId6" Type="http://schemas.openxmlformats.org/officeDocument/2006/relationships/hyperlink" Target="https://github.com/csev/py4e" TargetMode="External"/><Relationship Id="rId7" Type="http://schemas.openxmlformats.org/officeDocument/2006/relationships/hyperlink" Target="https://github.com/csev/wa4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sugiproject/tsugi-org)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57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xmlns="" id="{87CC2527-562A-4F69-B487-4371E5B24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100" smtClean="0">
                <a:latin typeface="HelveticaNeue" charset="0"/>
              </a:rPr>
              <a:t>LTI Basics </a:t>
            </a:r>
            <a:r>
              <a:rPr lang="en-US" sz="3100" smtClean="0">
                <a:latin typeface="HelveticaNeue" charset="0"/>
              </a:rPr>
              <a:t>and </a:t>
            </a:r>
            <a:r>
              <a:rPr lang="en-US" sz="3100" dirty="0" err="1" smtClean="0">
                <a:latin typeface="HelveticaNeue" charset="0"/>
              </a:rPr>
              <a:t>Tsugi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1600"/>
              <a:t>Charles R. Severance</a:t>
            </a:r>
          </a:p>
          <a:p>
            <a:r>
              <a:rPr lang="en-US" sz="1600"/>
              <a:t>University of Michigan School of Information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CDAEC91-5BCE-4B55-9CC0-43EF94CB7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92" y="5983282"/>
            <a:ext cx="2578873" cy="51577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9" y="5997399"/>
            <a:ext cx="2164326" cy="512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09" y="6008024"/>
            <a:ext cx="1853295" cy="4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15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11068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4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9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981352" y="2493650"/>
            <a:ext cx="1609725" cy="944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/>
              <a:t>Browser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1423639" y="376237"/>
            <a:ext cx="3214688" cy="5595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 smtClean="0"/>
              <a:t>Platform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8339137" y="376237"/>
            <a:ext cx="3214688" cy="4567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 smtClean="0"/>
              <a:t>Tool</a:t>
            </a:r>
            <a:endParaRPr lang="en-US" sz="4000" dirty="0"/>
          </a:p>
        </p:txBody>
      </p:sp>
      <p:sp>
        <p:nvSpPr>
          <p:cNvPr id="7" name="Rounded Rectangle 6"/>
          <p:cNvSpPr/>
          <p:nvPr/>
        </p:nvSpPr>
        <p:spPr>
          <a:xfrm>
            <a:off x="1985853" y="1248549"/>
            <a:ext cx="1343025" cy="4714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7" idx="3"/>
          </p:cNvCxnSpPr>
          <p:nvPr/>
        </p:nvCxnSpPr>
        <p:spPr>
          <a:xfrm>
            <a:off x="3641503" y="2201825"/>
            <a:ext cx="5518096" cy="4262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20463" y="2017159"/>
            <a:ext cx="12210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Keyset URL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159599" y="2659856"/>
            <a:ext cx="20116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Deep Link </a:t>
            </a:r>
            <a:r>
              <a:rPr lang="en-US" dirty="0" smtClean="0"/>
              <a:t>Endpoint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59599" y="1983822"/>
            <a:ext cx="17219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OIDC </a:t>
            </a:r>
            <a:r>
              <a:rPr lang="en-US" dirty="0" err="1" smtClean="0"/>
              <a:t>Init</a:t>
            </a:r>
            <a:r>
              <a:rPr lang="en-US" dirty="0" smtClean="0"/>
              <a:t> / Login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017256" y="3524025"/>
            <a:ext cx="231114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Choose App/ Resource</a:t>
            </a:r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3328878" y="1471613"/>
            <a:ext cx="5830721" cy="1371626"/>
          </a:xfrm>
          <a:custGeom>
            <a:avLst/>
            <a:gdLst>
              <a:gd name="connsiteX0" fmla="*/ 54498 w 6040891"/>
              <a:gd name="connsiteY0" fmla="*/ 40702 h 1398041"/>
              <a:gd name="connsiteX1" fmla="*/ 854598 w 6040891"/>
              <a:gd name="connsiteY1" fmla="*/ 69277 h 1398041"/>
              <a:gd name="connsiteX2" fmla="*/ 5969523 w 6040891"/>
              <a:gd name="connsiteY2" fmla="*/ 683640 h 1398041"/>
              <a:gd name="connsiteX3" fmla="*/ 3983560 w 6040891"/>
              <a:gd name="connsiteY3" fmla="*/ 1283715 h 1398041"/>
              <a:gd name="connsiteX4" fmla="*/ 5969523 w 6040891"/>
              <a:gd name="connsiteY4" fmla="*/ 1398015 h 1398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0891" h="1398041">
                <a:moveTo>
                  <a:pt x="54498" y="40702"/>
                </a:moveTo>
                <a:cubicBezTo>
                  <a:pt x="-38371" y="1411"/>
                  <a:pt x="-131239" y="-37879"/>
                  <a:pt x="854598" y="69277"/>
                </a:cubicBezTo>
                <a:cubicBezTo>
                  <a:pt x="1840435" y="176433"/>
                  <a:pt x="5448029" y="481234"/>
                  <a:pt x="5969523" y="683640"/>
                </a:cubicBezTo>
                <a:cubicBezTo>
                  <a:pt x="6491017" y="886046"/>
                  <a:pt x="3983560" y="1164653"/>
                  <a:pt x="3983560" y="1283715"/>
                </a:cubicBezTo>
                <a:cubicBezTo>
                  <a:pt x="3983560" y="1402777"/>
                  <a:pt x="5969523" y="1398015"/>
                  <a:pt x="5969523" y="1398015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55253" y="1248549"/>
            <a:ext cx="270481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Open ID </a:t>
            </a:r>
            <a:r>
              <a:rPr lang="en-US" dirty="0" smtClean="0"/>
              <a:t>Connect</a:t>
            </a:r>
          </a:p>
          <a:p>
            <a:r>
              <a:rPr lang="en-US" dirty="0" smtClean="0"/>
              <a:t>LTI 1.3 Launch JWT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19" idx="2"/>
            <a:endCxn id="18" idx="0"/>
          </p:cNvCxnSpPr>
          <p:nvPr/>
        </p:nvCxnSpPr>
        <p:spPr>
          <a:xfrm>
            <a:off x="10165420" y="3029188"/>
            <a:ext cx="7409" cy="494837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1"/>
          </p:cNvCxnSpPr>
          <p:nvPr/>
        </p:nvCxnSpPr>
        <p:spPr>
          <a:xfrm flipH="1">
            <a:off x="3641503" y="3708691"/>
            <a:ext cx="5375753" cy="865452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02568" y="3893357"/>
            <a:ext cx="15824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target_link_uri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432998" y="4389477"/>
            <a:ext cx="11210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Click Here</a:t>
            </a:r>
            <a:endParaRPr lang="en-US" dirty="0"/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5981352" y="5192679"/>
            <a:ext cx="5551232" cy="1325563"/>
          </a:xfrm>
        </p:spPr>
        <p:txBody>
          <a:bodyPr/>
          <a:lstStyle/>
          <a:p>
            <a:pPr algn="r"/>
            <a:r>
              <a:rPr lang="en-US" dirty="0" smtClean="0"/>
              <a:t>Deep </a:t>
            </a:r>
            <a:r>
              <a:rPr lang="en-US" smtClean="0"/>
              <a:t>Linking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2.0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to server variant of three legged SSO</a:t>
            </a:r>
          </a:p>
          <a:p>
            <a:r>
              <a:rPr lang="en-US" dirty="0" smtClean="0"/>
              <a:t>Tool has a private key and shares its public key with the LMS</a:t>
            </a:r>
          </a:p>
          <a:p>
            <a:r>
              <a:rPr lang="en-US" dirty="0" smtClean="0"/>
              <a:t>Tool uses message signed with public key to request a "short-lived" token </a:t>
            </a:r>
            <a:r>
              <a:rPr lang="mr-IN" dirty="0" smtClean="0"/>
              <a:t>–</a:t>
            </a:r>
            <a:r>
              <a:rPr lang="en-US" dirty="0" smtClean="0"/>
              <a:t> API token is with API calls to services</a:t>
            </a:r>
          </a:p>
          <a:p>
            <a:r>
              <a:rPr lang="en-US" dirty="0" smtClean="0"/>
              <a:t>When the token expires (an hour usually) the tool must re-request</a:t>
            </a:r>
          </a:p>
          <a:p>
            <a:r>
              <a:rPr lang="en-US" dirty="0" smtClean="0"/>
              <a:t>Tokens have "scopes" </a:t>
            </a:r>
            <a:r>
              <a:rPr lang="mr-IN" dirty="0" smtClean="0"/>
              <a:t>–</a:t>
            </a:r>
            <a:r>
              <a:rPr lang="en-US" dirty="0" smtClean="0"/>
              <a:t> like an AUTHZ grant</a:t>
            </a:r>
          </a:p>
          <a:p>
            <a:r>
              <a:rPr lang="en-US" dirty="0" smtClean="0"/>
              <a:t>Excellent library support in Java for OAuth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09352" y="1690687"/>
            <a:ext cx="3214688" cy="4567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 smtClean="0"/>
              <a:t>Platform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8324850" y="1690686"/>
            <a:ext cx="3214688" cy="48387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 smtClean="0"/>
              <a:t>Tool</a:t>
            </a:r>
            <a:endParaRPr lang="en-US" sz="4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 and Roles / Outcomes Services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3729038" y="2686050"/>
            <a:ext cx="5557837" cy="3328988"/>
          </a:xfrm>
          <a:custGeom>
            <a:avLst/>
            <a:gdLst>
              <a:gd name="connsiteX0" fmla="*/ 5486400 w 5557837"/>
              <a:gd name="connsiteY0" fmla="*/ 0 h 2986088"/>
              <a:gd name="connsiteX1" fmla="*/ 14287 w 5557837"/>
              <a:gd name="connsiteY1" fmla="*/ 371475 h 2986088"/>
              <a:gd name="connsiteX2" fmla="*/ 5500687 w 5557837"/>
              <a:gd name="connsiteY2" fmla="*/ 714375 h 2986088"/>
              <a:gd name="connsiteX3" fmla="*/ 0 w 5557837"/>
              <a:gd name="connsiteY3" fmla="*/ 1114425 h 2986088"/>
              <a:gd name="connsiteX4" fmla="*/ 5500687 w 5557837"/>
              <a:gd name="connsiteY4" fmla="*/ 1500188 h 2986088"/>
              <a:gd name="connsiteX5" fmla="*/ 57150 w 5557837"/>
              <a:gd name="connsiteY5" fmla="*/ 1843088 h 2986088"/>
              <a:gd name="connsiteX6" fmla="*/ 5557837 w 5557837"/>
              <a:gd name="connsiteY6" fmla="*/ 2214563 h 2986088"/>
              <a:gd name="connsiteX7" fmla="*/ 42862 w 5557837"/>
              <a:gd name="connsiteY7" fmla="*/ 2600325 h 2986088"/>
              <a:gd name="connsiteX8" fmla="*/ 5529262 w 5557837"/>
              <a:gd name="connsiteY8" fmla="*/ 2986088 h 29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7837" h="2986088">
                <a:moveTo>
                  <a:pt x="5486400" y="0"/>
                </a:moveTo>
                <a:cubicBezTo>
                  <a:pt x="2749153" y="126206"/>
                  <a:pt x="11906" y="252413"/>
                  <a:pt x="14287" y="371475"/>
                </a:cubicBezTo>
                <a:cubicBezTo>
                  <a:pt x="16668" y="490538"/>
                  <a:pt x="5503068" y="590550"/>
                  <a:pt x="5500687" y="714375"/>
                </a:cubicBezTo>
                <a:cubicBezTo>
                  <a:pt x="5498306" y="838200"/>
                  <a:pt x="0" y="983456"/>
                  <a:pt x="0" y="1114425"/>
                </a:cubicBezTo>
                <a:cubicBezTo>
                  <a:pt x="0" y="1245394"/>
                  <a:pt x="5491162" y="1378744"/>
                  <a:pt x="5500687" y="1500188"/>
                </a:cubicBezTo>
                <a:cubicBezTo>
                  <a:pt x="5510212" y="1621632"/>
                  <a:pt x="47625" y="1724026"/>
                  <a:pt x="57150" y="1843088"/>
                </a:cubicBezTo>
                <a:cubicBezTo>
                  <a:pt x="66675" y="1962150"/>
                  <a:pt x="5560218" y="2088357"/>
                  <a:pt x="5557837" y="2214563"/>
                </a:cubicBezTo>
                <a:cubicBezTo>
                  <a:pt x="5555456" y="2340769"/>
                  <a:pt x="47624" y="2471738"/>
                  <a:pt x="42862" y="2600325"/>
                </a:cubicBezTo>
                <a:cubicBezTo>
                  <a:pt x="38100" y="2728912"/>
                  <a:pt x="5529262" y="2986088"/>
                  <a:pt x="5529262" y="2986088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7525" y="2544248"/>
            <a:ext cx="24812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Token Request JWT </a:t>
            </a:r>
            <a:r>
              <a:rPr lang="en-US" dirty="0" smtClean="0"/>
              <a:t>/ PKI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91783" y="2870716"/>
            <a:ext cx="16905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Token end point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23997" y="3724098"/>
            <a:ext cx="8583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Service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23997" y="4539856"/>
            <a:ext cx="8583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3997" y="5409185"/>
            <a:ext cx="8583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Service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314371" y="3123882"/>
            <a:ext cx="7324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Token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287525" y="3539610"/>
            <a:ext cx="7324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Token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36760" y="4339824"/>
            <a:ext cx="7324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Token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84149" y="5140038"/>
            <a:ext cx="7324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Token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36001" y="3396552"/>
            <a:ext cx="13544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Token Cache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>
            <a:off x="4624040" y="3055383"/>
            <a:ext cx="5111961" cy="1470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736001" y="2870717"/>
            <a:ext cx="12210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Keyset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39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cooperation between and amongst LMS vendors and Tool Vendors </a:t>
            </a:r>
            <a:r>
              <a:rPr lang="mr-IN" dirty="0" smtClean="0"/>
              <a:t>–</a:t>
            </a:r>
            <a:r>
              <a:rPr lang="en-US" dirty="0" smtClean="0"/>
              <a:t> this was </a:t>
            </a:r>
            <a:r>
              <a:rPr lang="en-US" i="1" dirty="0" smtClean="0"/>
              <a:t>essential</a:t>
            </a:r>
            <a:r>
              <a:rPr lang="en-US" dirty="0" smtClean="0"/>
              <a:t> to the success of LTI Advantage</a:t>
            </a:r>
          </a:p>
          <a:p>
            <a:r>
              <a:rPr lang="en-US" dirty="0" smtClean="0"/>
              <a:t>There will be a lot of pressure from LMS Vendors</a:t>
            </a:r>
          </a:p>
          <a:p>
            <a:pPr lvl="1"/>
            <a:r>
              <a:rPr lang="en-US" dirty="0" smtClean="0"/>
              <a:t>Away from proprietary LMS APIs where LTI Advantage is sufficient</a:t>
            </a:r>
          </a:p>
          <a:p>
            <a:pPr lvl="1"/>
            <a:r>
              <a:rPr lang="en-US" dirty="0" smtClean="0"/>
              <a:t>Away from LTI 1.1</a:t>
            </a:r>
          </a:p>
          <a:p>
            <a:r>
              <a:rPr lang="en-US" dirty="0" smtClean="0"/>
              <a:t>Good news and bad news</a:t>
            </a:r>
          </a:p>
          <a:p>
            <a:pPr lvl="1"/>
            <a:r>
              <a:rPr lang="en-US" dirty="0" smtClean="0"/>
              <a:t>The basics of LTI Advantage is surprisingly easy when you have sample code</a:t>
            </a:r>
          </a:p>
          <a:p>
            <a:pPr lvl="1"/>
            <a:r>
              <a:rPr lang="en-US" dirty="0" smtClean="0"/>
              <a:t>There will be a lot of lousy LTI Advantage Tool implementations (ad for </a:t>
            </a:r>
            <a:r>
              <a:rPr lang="en-US" dirty="0" err="1" smtClean="0"/>
              <a:t>Tsugi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SASSifying</a:t>
            </a:r>
            <a:r>
              <a:rPr lang="en-US" dirty="0" smtClean="0"/>
              <a:t> of the commercial LMS vendors is a complicating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4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Rapid Educational Tool Development Using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12935" y="236198"/>
            <a:ext cx="9809587" cy="5476176"/>
            <a:chOff x="912935" y="236198"/>
            <a:chExt cx="9809587" cy="5476176"/>
          </a:xfrm>
        </p:grpSpPr>
        <p:sp>
          <p:nvSpPr>
            <p:cNvPr id="4" name="Oval 3"/>
            <p:cNvSpPr/>
            <p:nvPr/>
          </p:nvSpPr>
          <p:spPr>
            <a:xfrm>
              <a:off x="6060813" y="2717683"/>
              <a:ext cx="173133" cy="17072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6050717" y="2888406"/>
              <a:ext cx="96663" cy="2184833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3913377" y="2863405"/>
              <a:ext cx="2172791" cy="849945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 flipV="1">
              <a:off x="3305276" y="2536582"/>
              <a:ext cx="2755537" cy="266463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3857835" y="1131546"/>
              <a:ext cx="2228335" cy="1611139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6147381" y="666236"/>
              <a:ext cx="540911" cy="2051447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233946" y="1347143"/>
              <a:ext cx="2686855" cy="145590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407081" y="2840321"/>
              <a:ext cx="2919541" cy="56982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304221" y="2934985"/>
              <a:ext cx="2132705" cy="149721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666" y="5015564"/>
              <a:ext cx="2673715" cy="69681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596" y="236198"/>
              <a:ext cx="2935391" cy="4300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163" y="736064"/>
              <a:ext cx="1060688" cy="49750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15" y="2247624"/>
              <a:ext cx="2286061" cy="57791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622" y="2259266"/>
              <a:ext cx="1395900" cy="127607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35" y="745433"/>
              <a:ext cx="2944900" cy="772224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4760670" y="1435646"/>
              <a:ext cx="2773421" cy="27347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rot="4655082">
              <a:off x="4994718" y="1696082"/>
              <a:ext cx="2305324" cy="22139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 Advantage®           IMS Deep Linking®       IMS Common Cartridge®             </a:t>
              </a:r>
              <a:endPara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179731" y="1848871"/>
              <a:ext cx="1935298" cy="19083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629" y="3768816"/>
              <a:ext cx="2255811" cy="59226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926" y="3893607"/>
              <a:ext cx="1184232" cy="107718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76686" y="2568076"/>
              <a:ext cx="1134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smtClean="0">
                  <a:solidFill>
                    <a:schemeClr val="accent5"/>
                  </a:solidFill>
                </a:rPr>
                <a:t>次</a:t>
              </a:r>
              <a:r>
                <a:rPr lang="en-US" sz="2400" b="1" dirty="0" err="1" smtClean="0"/>
                <a:t>Tsugi</a:t>
              </a:r>
              <a:endParaRPr lang="en-US" sz="24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17472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Tsugi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Learning Application Development Framework</a:t>
            </a:r>
          </a:p>
          <a:p>
            <a:r>
              <a:rPr lang="en-US" dirty="0"/>
              <a:t>Standards Compliance / LMS Integration </a:t>
            </a:r>
            <a:r>
              <a:rPr lang="en-US" dirty="0" smtClean="0"/>
              <a:t>Libraries</a:t>
            </a:r>
          </a:p>
          <a:p>
            <a:r>
              <a:rPr lang="en-US" dirty="0" smtClean="0"/>
              <a:t>Learning App Store</a:t>
            </a:r>
          </a:p>
          <a:p>
            <a:r>
              <a:rPr lang="en-US" dirty="0" smtClean="0"/>
              <a:t>Hosting / Hosted services for Tools</a:t>
            </a:r>
          </a:p>
          <a:p>
            <a:endParaRPr lang="en-US" dirty="0"/>
          </a:p>
          <a:p>
            <a:r>
              <a:rPr lang="en-US" dirty="0" err="1" smtClean="0"/>
              <a:t>Koseu</a:t>
            </a:r>
            <a:endParaRPr lang="en-US" dirty="0" smtClean="0"/>
          </a:p>
          <a:p>
            <a:pPr lvl="1"/>
            <a:r>
              <a:rPr lang="en-US" dirty="0" smtClean="0"/>
              <a:t>DIY Publishing</a:t>
            </a:r>
          </a:p>
          <a:p>
            <a:pPr lvl="1"/>
            <a:r>
              <a:rPr lang="en-US" dirty="0" smtClean="0"/>
              <a:t>Learning Object Repository</a:t>
            </a:r>
          </a:p>
          <a:p>
            <a:pPr lvl="1"/>
            <a:r>
              <a:rPr lang="en-US" dirty="0" smtClean="0"/>
              <a:t>MOOC Hosting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6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00" y="0"/>
            <a:ext cx="9869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3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155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77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" y="218948"/>
            <a:ext cx="7460996" cy="32157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84" y="3560299"/>
            <a:ext cx="9042400" cy="256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74360" y="6251304"/>
            <a:ext cx="5428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 smtClean="0"/>
              <a:t>www.tsugicloud.org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/store/details/</a:t>
            </a:r>
            <a:r>
              <a:rPr lang="en-US" dirty="0" err="1" smtClean="0"/>
              <a:t>ckpaper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2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8" y="94129"/>
            <a:ext cx="9582411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582411" y="2476313"/>
            <a:ext cx="2371165" cy="186708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Koseu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Learning Object Repository and Learning Platform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049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4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2411" y="2476313"/>
            <a:ext cx="2371165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Performance</a:t>
            </a:r>
            <a:br>
              <a:rPr lang="en-US" sz="3200" dirty="0" smtClean="0"/>
            </a:br>
            <a:r>
              <a:rPr lang="en-US" sz="3200" dirty="0" smtClean="0"/>
              <a:t>and Scale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465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0" y="0"/>
            <a:ext cx="9288887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459217" y="605118"/>
            <a:ext cx="2303929" cy="5701553"/>
          </a:xfrm>
        </p:spPr>
        <p:txBody>
          <a:bodyPr>
            <a:normAutofit/>
          </a:bodyPr>
          <a:lstStyle/>
          <a:p>
            <a:r>
              <a:rPr lang="en-US" dirty="0" err="1" smtClean="0"/>
              <a:t>Koseu</a:t>
            </a:r>
            <a:r>
              <a:rPr lang="en-US" smtClean="0"/>
              <a:t> DIY </a:t>
            </a:r>
            <a:r>
              <a:rPr lang="en-US" dirty="0" smtClean="0"/>
              <a:t>Publisher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8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28D3D0C9-7646-D844-B8E4-F79B33CA3E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9" name="Straight Arrow Connector 128"/>
          <p:cNvCxnSpPr>
            <a:endCxn id="72" idx="1"/>
          </p:cNvCxnSpPr>
          <p:nvPr/>
        </p:nvCxnSpPr>
        <p:spPr>
          <a:xfrm>
            <a:off x="8685647" y="2781678"/>
            <a:ext cx="960432" cy="182399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8798508" y="2884367"/>
            <a:ext cx="1002195" cy="1023282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71045" y="1639467"/>
            <a:ext cx="2583024" cy="198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Pages</a:t>
            </a:r>
          </a:p>
          <a:p>
            <a:r>
              <a:rPr lang="en-US" sz="3200" dirty="0" smtClean="0"/>
              <a:t>Files</a:t>
            </a:r>
          </a:p>
          <a:p>
            <a:r>
              <a:rPr lang="en-US" sz="3200" dirty="0" smtClean="0"/>
              <a:t>Graders</a:t>
            </a:r>
          </a:p>
          <a:p>
            <a:r>
              <a:rPr lang="en-US" sz="3200" dirty="0" smtClean="0"/>
              <a:t>Book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190600" y="1873230"/>
            <a:ext cx="3421172" cy="1655189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 smtClean="0"/>
              <a:t>LOR/MOOC py4e.com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 err="1" smtClean="0"/>
              <a:t>Autograders</a:t>
            </a:r>
            <a:r>
              <a:rPr lang="en-US" sz="2667" dirty="0" smtClean="0"/>
              <a:t> (</a:t>
            </a:r>
            <a:r>
              <a:rPr lang="en-US" sz="2667" b="1" dirty="0"/>
              <a:t>次</a:t>
            </a:r>
            <a:r>
              <a:rPr lang="en-US" sz="2667" b="1" dirty="0" smtClean="0"/>
              <a:t>)</a:t>
            </a:r>
          </a:p>
          <a:p>
            <a:pPr marL="285744" indent="-285744">
              <a:buFont typeface="Arial" charset="0"/>
              <a:buChar char="•"/>
            </a:pPr>
            <a:r>
              <a:rPr lang="en-US" sz="2667" dirty="0" smtClean="0"/>
              <a:t>Modules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OER Content </a:t>
            </a:r>
            <a:r>
              <a:rPr lang="en-US" altLang="ko-KR" sz="2667" dirty="0"/>
              <a:t>(</a:t>
            </a:r>
            <a:r>
              <a:rPr lang="ko-KR" altLang="en-US" sz="2667" dirty="0"/>
              <a:t>코스</a:t>
            </a:r>
            <a:r>
              <a:rPr lang="en-US" altLang="ko-KR" sz="2667" dirty="0"/>
              <a:t>)</a:t>
            </a:r>
            <a:endParaRPr lang="en-US" sz="2667" dirty="0"/>
          </a:p>
        </p:txBody>
      </p:sp>
      <p:sp>
        <p:nvSpPr>
          <p:cNvPr id="9" name="Rectangle 8"/>
          <p:cNvSpPr/>
          <p:nvPr/>
        </p:nvSpPr>
        <p:spPr>
          <a:xfrm>
            <a:off x="6781784" y="4318736"/>
            <a:ext cx="1373715" cy="79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KDP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32" y="4330239"/>
            <a:ext cx="545365" cy="791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48305" y="4150717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Coursera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318" y="1199378"/>
            <a:ext cx="1127120" cy="118545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0155" y="6100417"/>
            <a:ext cx="2595109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archive.org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111" y="222743"/>
            <a:ext cx="627823" cy="627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6" name="Can 25"/>
          <p:cNvSpPr/>
          <p:nvPr/>
        </p:nvSpPr>
        <p:spPr>
          <a:xfrm>
            <a:off x="1113800" y="4496845"/>
            <a:ext cx="1375009" cy="8567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Media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3200619" y="6105057"/>
            <a:ext cx="184243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YouTube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5068409" y="6105057"/>
            <a:ext cx="233452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Amazon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7402933" y="6102668"/>
            <a:ext cx="198211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95872" y="6100417"/>
            <a:ext cx="2340605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Google Play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44857" y="4058906"/>
            <a:ext cx="1483431" cy="70144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Pandoc</a:t>
            </a:r>
            <a:endParaRPr lang="en-US" sz="3200" dirty="0"/>
          </a:p>
        </p:txBody>
      </p:sp>
      <p:cxnSp>
        <p:nvCxnSpPr>
          <p:cNvPr id="32" name="Straight Arrow Connector 31"/>
          <p:cNvCxnSpPr>
            <a:stCxn id="4" idx="2"/>
            <a:endCxn id="26" idx="1"/>
          </p:cNvCxnSpPr>
          <p:nvPr/>
        </p:nvCxnSpPr>
        <p:spPr>
          <a:xfrm>
            <a:off x="876538" y="3873983"/>
            <a:ext cx="924767" cy="622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1068971" y="2630114"/>
            <a:ext cx="502074" cy="7469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>
            <a:off x="1801305" y="5353565"/>
            <a:ext cx="76405" cy="746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1801305" y="5353565"/>
            <a:ext cx="6592685" cy="749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31" idx="1"/>
          </p:cNvCxnSpPr>
          <p:nvPr/>
        </p:nvCxnSpPr>
        <p:spPr>
          <a:xfrm>
            <a:off x="2862557" y="3620760"/>
            <a:ext cx="482300" cy="788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3"/>
            <a:endCxn id="9" idx="1"/>
          </p:cNvCxnSpPr>
          <p:nvPr/>
        </p:nvCxnSpPr>
        <p:spPr>
          <a:xfrm>
            <a:off x="4828288" y="4409627"/>
            <a:ext cx="1953496" cy="305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>
            <a:off x="4154069" y="2630114"/>
            <a:ext cx="1036531" cy="707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648303" y="4941889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FutureLearn</a:t>
            </a:r>
            <a:endParaRPr lang="en-US" sz="32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8611772" y="2700825"/>
            <a:ext cx="1036531" cy="263676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8611772" y="2700825"/>
            <a:ext cx="1036533" cy="1845596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8611772" y="1792105"/>
            <a:ext cx="1642546" cy="90872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8611772" y="536655"/>
            <a:ext cx="1747339" cy="216417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41"/>
          <p:cNvSpPr/>
          <p:nvPr/>
        </p:nvSpPr>
        <p:spPr>
          <a:xfrm>
            <a:off x="8074428" y="2201253"/>
            <a:ext cx="1074684" cy="1016999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/>
              <a:t>IMS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1510241" y="706997"/>
            <a:ext cx="2633458" cy="62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LTI Apps</a:t>
            </a:r>
            <a:endParaRPr lang="en-US" sz="3200" dirty="0"/>
          </a:p>
        </p:txBody>
      </p:sp>
      <p:cxnSp>
        <p:nvCxnSpPr>
          <p:cNvPr id="51" name="Straight Arrow Connector 50"/>
          <p:cNvCxnSpPr>
            <a:stCxn id="4" idx="0"/>
            <a:endCxn id="49" idx="1"/>
          </p:cNvCxnSpPr>
          <p:nvPr/>
        </p:nvCxnSpPr>
        <p:spPr>
          <a:xfrm flipV="1">
            <a:off x="876538" y="1021226"/>
            <a:ext cx="633703" cy="1858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3"/>
            <a:endCxn id="8" idx="1"/>
          </p:cNvCxnSpPr>
          <p:nvPr/>
        </p:nvCxnSpPr>
        <p:spPr>
          <a:xfrm>
            <a:off x="4143699" y="1021226"/>
            <a:ext cx="1046901" cy="1679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648303" y="3359545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edX</a:t>
            </a:r>
            <a:endParaRPr lang="en-US" sz="3200" dirty="0"/>
          </a:p>
        </p:txBody>
      </p:sp>
      <p:sp>
        <p:nvSpPr>
          <p:cNvPr id="72" name="Rectangle 71"/>
          <p:cNvSpPr/>
          <p:nvPr/>
        </p:nvSpPr>
        <p:spPr>
          <a:xfrm>
            <a:off x="9646079" y="2568373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Canvas</a:t>
            </a:r>
            <a:endParaRPr lang="en-US" sz="3200" dirty="0"/>
          </a:p>
        </p:txBody>
      </p:sp>
      <p:cxnSp>
        <p:nvCxnSpPr>
          <p:cNvPr id="82" name="Straight Arrow Connector 81"/>
          <p:cNvCxnSpPr>
            <a:stCxn id="31" idx="0"/>
            <a:endCxn id="8" idx="1"/>
          </p:cNvCxnSpPr>
          <p:nvPr/>
        </p:nvCxnSpPr>
        <p:spPr>
          <a:xfrm flipV="1">
            <a:off x="4086573" y="2700825"/>
            <a:ext cx="1104027" cy="1358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5" y="2282914"/>
            <a:ext cx="686818" cy="57091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90" y="733237"/>
            <a:ext cx="686818" cy="570918"/>
          </a:xfrm>
          <a:prstGeom prst="rect">
            <a:avLst/>
          </a:prstGeom>
        </p:spPr>
      </p:pic>
      <p:cxnSp>
        <p:nvCxnSpPr>
          <p:cNvPr id="118" name="Straight Arrow Connector 117"/>
          <p:cNvCxnSpPr>
            <a:stCxn id="27" idx="0"/>
            <a:endCxn id="8" idx="2"/>
          </p:cNvCxnSpPr>
          <p:nvPr/>
        </p:nvCxnSpPr>
        <p:spPr>
          <a:xfrm flipV="1">
            <a:off x="4121837" y="3528419"/>
            <a:ext cx="2779349" cy="25766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84106" y="2880070"/>
            <a:ext cx="384865" cy="9939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6279" y="293351"/>
            <a:ext cx="3995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TODO: Make Publisher Back End Usable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7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Site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github.com/tsugiproject/tsugi-org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UI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github.com/tsugiproject/tsugi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Library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github.com/tsugiproject/tsugi-php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Hosting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github.com/tsugiproject/tsugi-build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Koseu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LMS / Learning Object Repository</a:t>
            </a:r>
          </a:p>
          <a:p>
            <a:pPr lvl="1"/>
            <a:r>
              <a:rPr lang="en-US" dirty="0" smtClean="0"/>
              <a:t>Python for Everybody - </a:t>
            </a:r>
            <a:r>
              <a:rPr lang="en-US" dirty="0" smtClean="0">
                <a:hlinkClick r:id="rId6"/>
              </a:rPr>
              <a:t>https://github.com/csev/py4e</a:t>
            </a:r>
            <a:endParaRPr lang="en-US" dirty="0" smtClean="0"/>
          </a:p>
          <a:p>
            <a:pPr lvl="1"/>
            <a:r>
              <a:rPr lang="en-US" dirty="0" smtClean="0"/>
              <a:t>Web Applications </a:t>
            </a:r>
            <a:r>
              <a:rPr lang="en-US" dirty="0"/>
              <a:t>for Everybody - 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://github.com/csev/wa4e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31" y="126587"/>
            <a:ext cx="8900746" cy="64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4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19100"/>
            <a:ext cx="111125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1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Advantage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Java Web Token / OpenID Connect / PKI launch </a:t>
            </a:r>
            <a:r>
              <a:rPr lang="mr-IN" dirty="0" smtClean="0"/>
              <a:t>–</a:t>
            </a:r>
            <a:r>
              <a:rPr lang="en-US" dirty="0" smtClean="0"/>
              <a:t> LTI 1.3</a:t>
            </a:r>
          </a:p>
          <a:p>
            <a:pPr lvl="1"/>
            <a:r>
              <a:rPr lang="en-US" dirty="0" smtClean="0"/>
              <a:t>LTI 1.3 Launch</a:t>
            </a:r>
          </a:p>
          <a:p>
            <a:pPr lvl="1"/>
            <a:r>
              <a:rPr lang="en-US" dirty="0" smtClean="0"/>
              <a:t>Deep Linking Launch (Formerly Content Item)</a:t>
            </a:r>
          </a:p>
          <a:p>
            <a:r>
              <a:rPr lang="en-US" dirty="0" smtClean="0"/>
              <a:t>OAuth 2.0 Services</a:t>
            </a:r>
          </a:p>
          <a:p>
            <a:pPr lvl="1"/>
            <a:r>
              <a:rPr lang="en-US" dirty="0" smtClean="0"/>
              <a:t>Auto-created grade column (like LTI 1.1)</a:t>
            </a:r>
          </a:p>
          <a:p>
            <a:pPr lvl="1"/>
            <a:r>
              <a:rPr lang="en-US" dirty="0" smtClean="0"/>
              <a:t>Members and roles (roster service)</a:t>
            </a:r>
          </a:p>
          <a:p>
            <a:pPr lvl="1"/>
            <a:r>
              <a:rPr lang="en-US" dirty="0" smtClean="0"/>
              <a:t>Outcomes Service (tools can make new columns in the gradebook)</a:t>
            </a:r>
          </a:p>
          <a:p>
            <a:pPr lvl="1"/>
            <a:endParaRPr lang="en-US" dirty="0"/>
          </a:p>
          <a:p>
            <a:r>
              <a:rPr lang="en-US" dirty="0" smtClean="0"/>
              <a:t>Unprecedented effort to simultaneously release by the "big five" LMS vendors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0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PKI </a:t>
            </a:r>
            <a:r>
              <a:rPr lang="mr-IN" dirty="0" smtClean="0"/>
              <a:t>–</a:t>
            </a:r>
            <a:r>
              <a:rPr lang="en-US" dirty="0" smtClean="0"/>
              <a:t> Public Private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LTI 1.1 Used a shared secret for launches and services</a:t>
            </a:r>
          </a:p>
          <a:p>
            <a:r>
              <a:rPr lang="en-US" sz="3200" dirty="0" smtClean="0"/>
              <a:t>LTI </a:t>
            </a:r>
            <a:r>
              <a:rPr lang="en-US" sz="3200" dirty="0" smtClean="0"/>
              <a:t>Advantage </a:t>
            </a:r>
            <a:r>
              <a:rPr lang="en-US" sz="3200" dirty="0" smtClean="0"/>
              <a:t>uses a pair of Public/Private keys for each message </a:t>
            </a:r>
            <a:r>
              <a:rPr lang="en-US" sz="3200" dirty="0" smtClean="0"/>
              <a:t>flow</a:t>
            </a:r>
          </a:p>
          <a:p>
            <a:pPr lvl="1"/>
            <a:r>
              <a:rPr lang="en-US" sz="2800" dirty="0" smtClean="0"/>
              <a:t>Encoded in a JSON </a:t>
            </a:r>
            <a:r>
              <a:rPr lang="en-US" sz="2800" dirty="0"/>
              <a:t>Web </a:t>
            </a:r>
            <a:r>
              <a:rPr lang="en-US" sz="2800" dirty="0" smtClean="0"/>
              <a:t>Token </a:t>
            </a:r>
            <a:r>
              <a:rPr lang="mr-IN" sz="2800" dirty="0" smtClean="0"/>
              <a:t>–</a:t>
            </a:r>
            <a:r>
              <a:rPr lang="en-US" sz="2800" dirty="0" smtClean="0"/>
              <a:t> JWT</a:t>
            </a:r>
          </a:p>
          <a:p>
            <a:pPr lvl="1"/>
            <a:r>
              <a:rPr lang="en-US" sz="2800" dirty="0"/>
              <a:t>A serialization and signing pattern for exchanging structured </a:t>
            </a:r>
            <a:r>
              <a:rPr lang="en-US" sz="2800" dirty="0" smtClean="0"/>
              <a:t>JSON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446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66" y="207161"/>
            <a:ext cx="9627185" cy="62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852990" y="4933417"/>
            <a:ext cx="1609725" cy="1324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/>
              <a:t>Browser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1409352" y="1690687"/>
            <a:ext cx="3214688" cy="4567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 smtClean="0"/>
              <a:t>Platform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8324850" y="1690687"/>
            <a:ext cx="3214688" cy="4567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 smtClean="0"/>
              <a:t>Tool</a:t>
            </a:r>
            <a:endParaRPr lang="en-US" sz="4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1.3 / Deep Linking Launch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957513" y="2786063"/>
            <a:ext cx="6189254" cy="2986087"/>
          </a:xfrm>
          <a:custGeom>
            <a:avLst/>
            <a:gdLst>
              <a:gd name="connsiteX0" fmla="*/ 0 w 6189254"/>
              <a:gd name="connsiteY0" fmla="*/ 0 h 1530511"/>
              <a:gd name="connsiteX1" fmla="*/ 6186487 w 6189254"/>
              <a:gd name="connsiteY1" fmla="*/ 257175 h 1530511"/>
              <a:gd name="connsiteX2" fmla="*/ 857250 w 6189254"/>
              <a:gd name="connsiteY2" fmla="*/ 600075 h 1530511"/>
              <a:gd name="connsiteX3" fmla="*/ 5972175 w 6189254"/>
              <a:gd name="connsiteY3" fmla="*/ 885825 h 1530511"/>
              <a:gd name="connsiteX4" fmla="*/ 4057650 w 6189254"/>
              <a:gd name="connsiteY4" fmla="*/ 1443037 h 1530511"/>
              <a:gd name="connsiteX5" fmla="*/ 6043612 w 6189254"/>
              <a:gd name="connsiteY5" fmla="*/ 1528762 h 15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89254" h="1530511">
                <a:moveTo>
                  <a:pt x="0" y="0"/>
                </a:moveTo>
                <a:cubicBezTo>
                  <a:pt x="3021806" y="78581"/>
                  <a:pt x="6043612" y="157162"/>
                  <a:pt x="6186487" y="257175"/>
                </a:cubicBezTo>
                <a:cubicBezTo>
                  <a:pt x="6329362" y="357188"/>
                  <a:pt x="892969" y="495300"/>
                  <a:pt x="857250" y="600075"/>
                </a:cubicBezTo>
                <a:cubicBezTo>
                  <a:pt x="821531" y="704850"/>
                  <a:pt x="5438775" y="745331"/>
                  <a:pt x="5972175" y="885825"/>
                </a:cubicBezTo>
                <a:cubicBezTo>
                  <a:pt x="6505575" y="1026319"/>
                  <a:pt x="4045744" y="1335881"/>
                  <a:pt x="4057650" y="1443037"/>
                </a:cubicBezTo>
                <a:cubicBezTo>
                  <a:pt x="4069556" y="1550193"/>
                  <a:pt x="6043612" y="1528762"/>
                  <a:pt x="6043612" y="1528762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38675" y="2764134"/>
            <a:ext cx="26784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Open ID Connect Initiation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12354" y="3425314"/>
            <a:ext cx="27311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Open ID Connect Response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54014" y="4016398"/>
            <a:ext cx="24408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LTI </a:t>
            </a:r>
            <a:r>
              <a:rPr lang="en-US" smtClean="0"/>
              <a:t>1.3 Launch JWT / PKI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5312" y="5547836"/>
            <a:ext cx="1582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Target_link_uri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971566" y="2562999"/>
            <a:ext cx="1343025" cy="4714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LMS Test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7" idx="3"/>
          </p:cNvCxnSpPr>
          <p:nvPr/>
        </p:nvCxnSpPr>
        <p:spPr>
          <a:xfrm>
            <a:off x="3627216" y="4586288"/>
            <a:ext cx="4697634" cy="100012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06176" y="4401622"/>
            <a:ext cx="12210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Keyset URL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145312" y="4401622"/>
            <a:ext cx="23065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Tool Redirect Endpoint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45312" y="3055982"/>
            <a:ext cx="19149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OIDC Initialization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5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1.3 Launch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JSON "claims" in a Java Web Token signed with a public key</a:t>
            </a:r>
          </a:p>
          <a:p>
            <a:pPr lvl="1"/>
            <a:r>
              <a:rPr lang="en-US" dirty="0" smtClean="0"/>
              <a:t>LMS (Platform) has a private key and shares the public key widely</a:t>
            </a:r>
          </a:p>
          <a:p>
            <a:pPr lvl="1"/>
            <a:r>
              <a:rPr lang="en-US" dirty="0" smtClean="0"/>
              <a:t>Key rotation is possible using kid</a:t>
            </a:r>
          </a:p>
          <a:p>
            <a:r>
              <a:rPr lang="en-US" dirty="0" smtClean="0"/>
              <a:t>Java Web Tokens</a:t>
            </a:r>
          </a:p>
          <a:p>
            <a:pPr lvl="1"/>
            <a:r>
              <a:rPr lang="en-US" dirty="0" smtClean="0"/>
              <a:t>Like the LTI 1.x "base string"</a:t>
            </a:r>
          </a:p>
          <a:p>
            <a:pPr lvl="1"/>
            <a:r>
              <a:rPr lang="en-US" dirty="0" smtClean="0"/>
              <a:t>Serialization and signatures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2938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591</Words>
  <Application>Microsoft Macintosh PowerPoint</Application>
  <PresentationFormat>Widescreen</PresentationFormat>
  <Paragraphs>132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Calibri Light</vt:lpstr>
      <vt:lpstr>HelveticaNeue</vt:lpstr>
      <vt:lpstr>Mangal</vt:lpstr>
      <vt:lpstr>맑은 고딕</vt:lpstr>
      <vt:lpstr>Arial</vt:lpstr>
      <vt:lpstr>Office Theme</vt:lpstr>
      <vt:lpstr>LTI Basics and Tsugi</vt:lpstr>
      <vt:lpstr>PowerPoint Presentation</vt:lpstr>
      <vt:lpstr>PowerPoint Presentation</vt:lpstr>
      <vt:lpstr>PowerPoint Presentation</vt:lpstr>
      <vt:lpstr>LTI Advantage Technology</vt:lpstr>
      <vt:lpstr>PKI – Public Private Keys</vt:lpstr>
      <vt:lpstr>PowerPoint Presentation</vt:lpstr>
      <vt:lpstr>LTI 1.3 / Deep Linking Launch</vt:lpstr>
      <vt:lpstr>LTI 1.3 Launch</vt:lpstr>
      <vt:lpstr>PowerPoint Presentation</vt:lpstr>
      <vt:lpstr>PowerPoint Presentation</vt:lpstr>
      <vt:lpstr>Deep Linking Flow</vt:lpstr>
      <vt:lpstr>OAuth 2.0 Services</vt:lpstr>
      <vt:lpstr>Names and Roles / Outcomes Services</vt:lpstr>
      <vt:lpstr>Observations</vt:lpstr>
      <vt:lpstr>Rapid Educational Tool Development Using Tsugi</vt:lpstr>
      <vt:lpstr>PowerPoint Presentation</vt:lpstr>
      <vt:lpstr>What is Tsugi?</vt:lpstr>
      <vt:lpstr>PowerPoint Presentation</vt:lpstr>
      <vt:lpstr>PowerPoint Presentation</vt:lpstr>
      <vt:lpstr>PowerPoint Presentation</vt:lpstr>
      <vt:lpstr>Performance and Scale</vt:lpstr>
      <vt:lpstr>Koseu DIY Publisher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Microsoft Office User</cp:lastModifiedBy>
  <cp:revision>20</cp:revision>
  <dcterms:created xsi:type="dcterms:W3CDTF">2019-02-27T13:35:25Z</dcterms:created>
  <dcterms:modified xsi:type="dcterms:W3CDTF">2021-06-10T03:25:49Z</dcterms:modified>
</cp:coreProperties>
</file>